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1" r:id="rId4"/>
    <p:sldId id="292" r:id="rId5"/>
    <p:sldId id="293" r:id="rId6"/>
    <p:sldId id="287" r:id="rId7"/>
    <p:sldId id="288" r:id="rId8"/>
    <p:sldId id="289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38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000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523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77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932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8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49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38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096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95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311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6CEA8-460E-469D-B827-F04BA7ABB90D}" type="datetimeFigureOut">
              <a:rPr lang="nl-NL" smtClean="0"/>
              <a:t>9-9-2022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86E2A-1D2F-4865-BBCF-BFE2F1DAED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712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EHBD en Pathologie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Les 5</a:t>
            </a:r>
          </a:p>
          <a:p>
            <a:r>
              <a:rPr lang="nl-NL" dirty="0"/>
              <a:t>Zenuw- en voortplantingsstelsel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8927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Ovariumcysten bij de cavia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210800" cy="4351338"/>
          </a:xfrm>
        </p:spPr>
        <p:txBody>
          <a:bodyPr>
            <a:normAutofit lnSpcReduction="10000"/>
          </a:bodyPr>
          <a:lstStyle/>
          <a:p>
            <a:r>
              <a:rPr lang="nl-NL" dirty="0"/>
              <a:t>Ovariumcysten kunnen bij meer dan 75% van de zeugjes voorkomen. </a:t>
            </a:r>
          </a:p>
          <a:p>
            <a:endParaRPr lang="nl-NL" dirty="0"/>
          </a:p>
          <a:p>
            <a:r>
              <a:rPr lang="nl-NL" dirty="0"/>
              <a:t>Die zorgen voor een verstoorde hormoonbalans. </a:t>
            </a:r>
          </a:p>
          <a:p>
            <a:endParaRPr lang="nl-NL" dirty="0"/>
          </a:p>
          <a:p>
            <a:r>
              <a:rPr lang="nl-NL" dirty="0"/>
              <a:t>Symptomen</a:t>
            </a:r>
          </a:p>
          <a:p>
            <a:pPr lvl="1"/>
            <a:r>
              <a:rPr lang="nl-NL" dirty="0"/>
              <a:t>een verminderde vruchtbaarheid.</a:t>
            </a:r>
          </a:p>
          <a:p>
            <a:pPr lvl="1"/>
            <a:r>
              <a:rPr lang="nl-NL" dirty="0"/>
              <a:t>Symmetrische kaalheid op de flanken en de romp zonder jeuk. </a:t>
            </a:r>
          </a:p>
          <a:p>
            <a:pPr lvl="1"/>
            <a:r>
              <a:rPr lang="nl-NL" dirty="0"/>
              <a:t>Baarmoederontsteking</a:t>
            </a:r>
          </a:p>
          <a:p>
            <a:pPr lvl="1"/>
            <a:r>
              <a:rPr lang="nl-NL" dirty="0"/>
              <a:t>Opgezette buik. </a:t>
            </a:r>
          </a:p>
          <a:p>
            <a:endParaRPr lang="nl-NL" dirty="0"/>
          </a:p>
        </p:txBody>
      </p:sp>
      <p:pic>
        <p:nvPicPr>
          <p:cNvPr id="3074" name="Picture 2" descr="Afbeeldingsresultaat voor Ovariumcysten bij de cav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902" y="2565400"/>
            <a:ext cx="2925498" cy="179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90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Prostaatproblemen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6908800" cy="4351338"/>
          </a:xfrm>
        </p:spPr>
        <p:txBody>
          <a:bodyPr/>
          <a:lstStyle/>
          <a:p>
            <a:r>
              <a:rPr lang="nl-NL" dirty="0"/>
              <a:t>Bij de reu komen vaak prostaatproblemen voor. Bij de kat zie je dit nauwelijks. </a:t>
            </a:r>
          </a:p>
          <a:p>
            <a:endParaRPr lang="nl-NL" dirty="0"/>
          </a:p>
          <a:p>
            <a:r>
              <a:rPr lang="nl-NL" dirty="0"/>
              <a:t>Belangrijkste oorzaak is te veel stimulatie door bijvoorbeeld testosteron. </a:t>
            </a:r>
          </a:p>
          <a:p>
            <a:endParaRPr lang="nl-NL" dirty="0"/>
          </a:p>
          <a:p>
            <a:r>
              <a:rPr lang="nl-NL" dirty="0"/>
              <a:t>Gevolgen hiervan zijn goedaardige vergroting, ontsteking, abces of een kwaadaardige tumor.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025" y="1825625"/>
            <a:ext cx="432435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264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Cryptorchide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Is het niet indalen van één of beide testikels in de balzak. </a:t>
            </a:r>
          </a:p>
          <a:p>
            <a:endParaRPr lang="nl-NL" dirty="0"/>
          </a:p>
          <a:p>
            <a:r>
              <a:rPr lang="nl-NL" dirty="0"/>
              <a:t>Komt zowel bij de reu als de kater voor.</a:t>
            </a:r>
          </a:p>
          <a:p>
            <a:endParaRPr lang="nl-NL" dirty="0"/>
          </a:p>
          <a:p>
            <a:r>
              <a:rPr lang="nl-NL" dirty="0"/>
              <a:t>Het is de meest voorkomende erfelijke afwijking van het geslachtsapparaat. </a:t>
            </a:r>
          </a:p>
        </p:txBody>
      </p:sp>
      <p:pic>
        <p:nvPicPr>
          <p:cNvPr id="4100" name="Picture 4" descr="Afbeeldingsresultaat voor Cryptorchidie ho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7600" y="4450008"/>
            <a:ext cx="3454400" cy="182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72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Hypofyse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03575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De </a:t>
            </a:r>
            <a:r>
              <a:rPr lang="nl-NL" dirty="0" err="1"/>
              <a:t>hypose</a:t>
            </a:r>
            <a:r>
              <a:rPr lang="nl-NL" dirty="0"/>
              <a:t> geeft hormonen af aan het bloed die weer andere organen beïnvloeden op specifieke hormonen te gaan afgeven.</a:t>
            </a:r>
          </a:p>
          <a:p>
            <a:pPr lvl="1"/>
            <a:r>
              <a:rPr lang="nl-NL" dirty="0"/>
              <a:t>Voorbeelden hiervan zijn de schildklier, de bijnieren, de eierstokken en teelballen.</a:t>
            </a:r>
          </a:p>
          <a:p>
            <a:pPr lvl="1"/>
            <a:endParaRPr lang="nl-NL" dirty="0"/>
          </a:p>
          <a:p>
            <a:r>
              <a:rPr lang="nl-NL" dirty="0"/>
              <a:t>Een afwijking kant ontstaan doordat de hersenen geen goede signalen aan de hypofyse meer afgeven of doordat de hypofyse zijn werk niet meer goed doet. Dit kan ernstige problemen opleveren. </a:t>
            </a:r>
          </a:p>
          <a:p>
            <a:endParaRPr lang="nl-NL" dirty="0"/>
          </a:p>
          <a:p>
            <a:r>
              <a:rPr lang="nl-NL" dirty="0"/>
              <a:t>Soms moet bij bijvoorbeeld een tumor de hele hypofyse verwijderd worden en moet het dier levensland hormonen krijgen. </a:t>
            </a:r>
          </a:p>
        </p:txBody>
      </p:sp>
      <p:pic>
        <p:nvPicPr>
          <p:cNvPr id="1026" name="Picture 2" descr="Afbeeldingsresultaat voor hypofyse ho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4618244"/>
            <a:ext cx="3276600" cy="1668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72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Schildklier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9652000" cy="4351338"/>
          </a:xfrm>
        </p:spPr>
        <p:txBody>
          <a:bodyPr>
            <a:normAutofit fontScale="77500" lnSpcReduction="20000"/>
          </a:bodyPr>
          <a:lstStyle/>
          <a:p>
            <a:r>
              <a:rPr lang="nl-NL" dirty="0"/>
              <a:t>Schilklierproblemen bestaan meestal uit een te traag of juist te snel werkende schildklier. Te traag = hypothyreoïdie, te snel = hyperthyreoïdie. </a:t>
            </a:r>
          </a:p>
          <a:p>
            <a:pPr lvl="1"/>
            <a:endParaRPr lang="nl-NL" dirty="0"/>
          </a:p>
          <a:p>
            <a:r>
              <a:rPr lang="nl-NL" dirty="0"/>
              <a:t>Hypothyreoïdie is meestal een auto-immuun (dan werkt het afweersysteem van het lichaam niet goed), waarbij het lichaam zelf de schildklier afbreekt en de stofwisseling wordt vertraagd</a:t>
            </a:r>
          </a:p>
          <a:p>
            <a:pPr lvl="1"/>
            <a:r>
              <a:rPr lang="nl-NL" dirty="0"/>
              <a:t>Symptomen: dieren worden sloom, snel moe, hebben het snel koud en worden dikker zonder dat ze veel meer eten. </a:t>
            </a:r>
          </a:p>
          <a:p>
            <a:pPr lvl="1"/>
            <a:r>
              <a:rPr lang="nl-NL" dirty="0"/>
              <a:t>Bij de hond komt hypothyreoïdie veel voor. </a:t>
            </a:r>
          </a:p>
          <a:p>
            <a:pPr lvl="1"/>
            <a:endParaRPr lang="nl-NL" dirty="0"/>
          </a:p>
          <a:p>
            <a:r>
              <a:rPr lang="nl-NL" dirty="0"/>
              <a:t>Hyperthyreoïdie bij de hond wordt meestal veroorzaakt door een kwaadaardige tumor en bij de kat door een goedaardig gezwel. Hierdoor versnelt juist de stofwisseling. </a:t>
            </a:r>
          </a:p>
          <a:p>
            <a:pPr lvl="1"/>
            <a:r>
              <a:rPr lang="nl-NL" dirty="0"/>
              <a:t>Symptomen: dieren vermageren, ondanks toegenomen eetlust, vacht ziet er slecht uit. Veel drinken en veel plassen, braken en diarree. </a:t>
            </a:r>
          </a:p>
          <a:p>
            <a:pPr lvl="1"/>
            <a:r>
              <a:rPr lang="nl-NL" dirty="0"/>
              <a:t>Bij de kat is hyperthyreoïdie de meest voorkomende hormonale aandoening.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2050" name="Picture 2" descr="Afbeeldingsresultaat voor schildklier ho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30" r="379"/>
          <a:stretch/>
        </p:blipFill>
        <p:spPr bwMode="auto">
          <a:xfrm>
            <a:off x="10261599" y="1778718"/>
            <a:ext cx="1730375" cy="217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Afbeeldingsresultaat voor schildklier ho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379"/>
          <a:stretch/>
        </p:blipFill>
        <p:spPr bwMode="auto">
          <a:xfrm>
            <a:off x="10261599" y="4090836"/>
            <a:ext cx="1749067" cy="2170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286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Alvleesklier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9677400" cy="4351338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Een deel van de alvleesklier geeft hormonen insuline en glucagon af aan het bloed. </a:t>
            </a:r>
          </a:p>
          <a:p>
            <a:pPr lvl="1"/>
            <a:r>
              <a:rPr lang="nl-NL" dirty="0"/>
              <a:t>Wanneer er sprake is van een te grote insulineafgifte ontstaat hypoglycaemie.</a:t>
            </a:r>
          </a:p>
          <a:p>
            <a:pPr lvl="1"/>
            <a:r>
              <a:rPr lang="nl-NL" dirty="0"/>
              <a:t>Wanneer er te weinig insuline afgifte is ontstaat er hyperglycaemie.</a:t>
            </a:r>
          </a:p>
          <a:p>
            <a:pPr lvl="1"/>
            <a:endParaRPr lang="nl-NL" dirty="0"/>
          </a:p>
          <a:p>
            <a:r>
              <a:rPr lang="nl-NL" dirty="0"/>
              <a:t>Hypoglycaemie is een te laag bloedsuikergehalte, doordat er te veel insuline aan het bloed is afgegeven. </a:t>
            </a:r>
          </a:p>
          <a:p>
            <a:pPr lvl="1"/>
            <a:r>
              <a:rPr lang="nl-NL" dirty="0"/>
              <a:t>Symptomen zijn uitputting na inspanning, sloomheid, epilepsie en coma. </a:t>
            </a:r>
          </a:p>
          <a:p>
            <a:pPr lvl="1"/>
            <a:endParaRPr lang="nl-NL" dirty="0"/>
          </a:p>
          <a:p>
            <a:r>
              <a:rPr lang="nl-NL" dirty="0"/>
              <a:t>Hyperglycaemie is een te hoog bloedsuikergehalte, doordat er te weinig insuline aan het bloed is afgegeven. Dit wordt ook wel suikerziekte/diabetes genoemd.</a:t>
            </a:r>
          </a:p>
          <a:p>
            <a:pPr lvl="1"/>
            <a:r>
              <a:rPr lang="nl-NL" dirty="0"/>
              <a:t>Symptomen: veel drinken en veel plassen. Dieren eten meer, terwijl ze toch vermageren, ziek zijn en braken. </a:t>
            </a:r>
          </a:p>
        </p:txBody>
      </p:sp>
      <p:pic>
        <p:nvPicPr>
          <p:cNvPr id="4098" name="Picture 2" descr="Afbeeldingsresultaat voor alvleesklier ho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4899705"/>
            <a:ext cx="1828800" cy="127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32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Dier met suikerziekte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Altijd hetzelfde voer geven</a:t>
            </a:r>
          </a:p>
          <a:p>
            <a:r>
              <a:rPr lang="nl-NL" dirty="0"/>
              <a:t>Altijd dezelfde hoeveelheid voedsel vertrekken</a:t>
            </a:r>
          </a:p>
          <a:p>
            <a:r>
              <a:rPr lang="nl-NL" dirty="0"/>
              <a:t>Altijd op de juiste tijden voeren</a:t>
            </a:r>
          </a:p>
          <a:p>
            <a:r>
              <a:rPr lang="nl-NL" dirty="0"/>
              <a:t>Altijd op dezelfde tijd insuline inspuiten</a:t>
            </a:r>
          </a:p>
          <a:p>
            <a:r>
              <a:rPr lang="nl-NL" dirty="0"/>
              <a:t>Altijd je juiste hoeveelheid insuline inspuiten</a:t>
            </a:r>
          </a:p>
          <a:p>
            <a:r>
              <a:rPr lang="nl-NL" dirty="0"/>
              <a:t>Insuline rechtop in de koelkast bewaren en deze zwenken voor gebruik.</a:t>
            </a:r>
          </a:p>
          <a:p>
            <a:r>
              <a:rPr lang="nl-NL" dirty="0"/>
              <a:t>Een reserve flesje insuline op voorraad houden.</a:t>
            </a:r>
          </a:p>
        </p:txBody>
      </p:sp>
      <p:pic>
        <p:nvPicPr>
          <p:cNvPr id="3074" name="Picture 2" descr="Afbeeldingsresultaat voor suikerziekte ho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039" y="1935956"/>
            <a:ext cx="2758311" cy="206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95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Baarmoederontsteking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7456714" cy="4351338"/>
          </a:xfrm>
        </p:spPr>
        <p:txBody>
          <a:bodyPr/>
          <a:lstStyle/>
          <a:p>
            <a:r>
              <a:rPr lang="nl-NL" dirty="0"/>
              <a:t>Komt zowel bij de hond als de kat voor. </a:t>
            </a:r>
          </a:p>
          <a:p>
            <a:r>
              <a:rPr lang="nl-NL" dirty="0"/>
              <a:t>Komt geregeld voor na de loopsheid (oestrus). </a:t>
            </a:r>
          </a:p>
          <a:p>
            <a:pPr lvl="1"/>
            <a:r>
              <a:rPr lang="nl-NL" dirty="0"/>
              <a:t>De periode na de </a:t>
            </a:r>
            <a:r>
              <a:rPr lang="nl-NL"/>
              <a:t>oestrus is de </a:t>
            </a:r>
            <a:r>
              <a:rPr lang="nl-NL" dirty="0"/>
              <a:t>Metoestrus.</a:t>
            </a:r>
          </a:p>
          <a:p>
            <a:r>
              <a:rPr lang="nl-NL" dirty="0" err="1"/>
              <a:t>Symtomen</a:t>
            </a:r>
            <a:r>
              <a:rPr lang="nl-NL" dirty="0"/>
              <a:t>: slomer, slecht eten, braken, veel drinken en plassen. </a:t>
            </a:r>
          </a:p>
          <a:p>
            <a:endParaRPr lang="nl-NL" dirty="0"/>
          </a:p>
          <a:p>
            <a:r>
              <a:rPr lang="nl-NL" dirty="0"/>
              <a:t>Soms vieze, stinkende vagina-uitvloeiing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6300" y="1825625"/>
            <a:ext cx="36957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6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Vaginitis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Vaginaonsteking komt nog wel eens voor bij jonge teven, voor hun eerste loopsheid. </a:t>
            </a:r>
          </a:p>
          <a:p>
            <a:endParaRPr lang="nl-NL" dirty="0"/>
          </a:p>
          <a:p>
            <a:r>
              <a:rPr lang="nl-NL" dirty="0"/>
              <a:t>Behandeling is afwachten tot na de eerste loopsheid, omdat het dan meestal vanzelf geneest. </a:t>
            </a:r>
          </a:p>
          <a:p>
            <a:endParaRPr lang="nl-NL" dirty="0"/>
          </a:p>
          <a:p>
            <a:r>
              <a:rPr lang="nl-NL" dirty="0"/>
              <a:t>Als er een secundaire bacteriële infectie bij komt kijken, moet de teef wel behandeld worden. </a:t>
            </a:r>
          </a:p>
        </p:txBody>
      </p:sp>
    </p:spTree>
    <p:extLst>
      <p:ext uri="{BB962C8B-B14F-4D97-AF65-F5344CB8AC3E}">
        <p14:creationId xmlns:p14="http://schemas.microsoft.com/office/powerpoint/2010/main" val="2228583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Prolaps vagina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prolaps vagina is een uitpuiling van het schedeslijmvlies buiten de vulva. </a:t>
            </a:r>
          </a:p>
          <a:p>
            <a:endParaRPr lang="nl-NL" dirty="0"/>
          </a:p>
          <a:p>
            <a:r>
              <a:rPr lang="nl-NL" dirty="0"/>
              <a:t>Dit is het gevolg van een sterke zwelling van het slijmvlies. 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0" y="4023228"/>
            <a:ext cx="2838450" cy="215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215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Schijndracht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Komt met name voor bij teefjes en bij voedsters. </a:t>
            </a:r>
          </a:p>
          <a:p>
            <a:endParaRPr lang="nl-NL" dirty="0"/>
          </a:p>
          <a:p>
            <a:r>
              <a:rPr lang="nl-NL" dirty="0"/>
              <a:t>Uit zich vooral in gedragsveranderingen en zwelling van de melkklieren. De dieren worden:</a:t>
            </a:r>
          </a:p>
          <a:p>
            <a:pPr lvl="1"/>
            <a:r>
              <a:rPr lang="nl-NL" dirty="0"/>
              <a:t>Onrustig</a:t>
            </a:r>
          </a:p>
          <a:p>
            <a:pPr lvl="1"/>
            <a:r>
              <a:rPr lang="nl-NL" dirty="0"/>
              <a:t>Overdreven aanhankelijk</a:t>
            </a:r>
          </a:p>
          <a:p>
            <a:pPr lvl="1"/>
            <a:r>
              <a:rPr lang="nl-NL" dirty="0"/>
              <a:t>Soms agressief ter verdediging van het nest. </a:t>
            </a:r>
          </a:p>
          <a:p>
            <a:pPr lvl="1"/>
            <a:r>
              <a:rPr lang="nl-NL" dirty="0"/>
              <a:t>Sloom of eten slecht.</a:t>
            </a:r>
          </a:p>
          <a:p>
            <a:pPr lvl="1"/>
            <a:r>
              <a:rPr lang="nl-NL" dirty="0"/>
              <a:t>Verzamelen spullen voor het nest. Voedsters plukken haren uit de vacht om een nest te maken</a:t>
            </a:r>
          </a:p>
        </p:txBody>
      </p:sp>
      <p:pic>
        <p:nvPicPr>
          <p:cNvPr id="2050" name="Picture 2" descr="Afbeeldingsresultaat voor schijndracht konij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199" y="3498056"/>
            <a:ext cx="2295525" cy="153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135501"/>
      </p:ext>
    </p:extLst>
  </p:cSld>
  <p:clrMapOvr>
    <a:masterClrMapping/>
  </p:clrMapOvr>
</p:sld>
</file>

<file path=ppt/theme/theme1.xml><?xml version="1.0" encoding="utf-8"?>
<a:theme xmlns:a="http://schemas.openxmlformats.org/drawingml/2006/main" name="pp zone leeg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 zone leeg</Template>
  <TotalTime>2227</TotalTime>
  <Words>711</Words>
  <Application>Microsoft Office PowerPoint</Application>
  <PresentationFormat>Breedbeeld</PresentationFormat>
  <Paragraphs>87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pp zone leeg</vt:lpstr>
      <vt:lpstr>EHBD en Pathologie</vt:lpstr>
      <vt:lpstr>Hypofyse</vt:lpstr>
      <vt:lpstr>Schildklier</vt:lpstr>
      <vt:lpstr>Alvleesklier</vt:lpstr>
      <vt:lpstr>Dier met suikerziekte</vt:lpstr>
      <vt:lpstr>Baarmoederontsteking</vt:lpstr>
      <vt:lpstr>Vaginitis </vt:lpstr>
      <vt:lpstr>Prolaps vagina</vt:lpstr>
      <vt:lpstr>Schijndracht </vt:lpstr>
      <vt:lpstr>Ovariumcysten bij de cavia</vt:lpstr>
      <vt:lpstr>Prostaatproblemen</vt:lpstr>
      <vt:lpstr>Cryptorchide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EHBD en Pathologie</dc:title>
  <dc:creator>Kimberley Borgerink</dc:creator>
  <cp:lastModifiedBy>Nikki Pots</cp:lastModifiedBy>
  <cp:revision>119</cp:revision>
  <dcterms:created xsi:type="dcterms:W3CDTF">2019-10-22T10:45:31Z</dcterms:created>
  <dcterms:modified xsi:type="dcterms:W3CDTF">2022-09-09T13:18:04Z</dcterms:modified>
</cp:coreProperties>
</file>